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281" r:id="rId3"/>
    <p:sldId id="293" r:id="rId4"/>
    <p:sldId id="285" r:id="rId5"/>
    <p:sldId id="297" r:id="rId6"/>
    <p:sldId id="299" r:id="rId7"/>
    <p:sldId id="294" r:id="rId8"/>
    <p:sldId id="296" r:id="rId9"/>
    <p:sldId id="289" r:id="rId10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4733" y="0"/>
            <a:ext cx="9457267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2097050"/>
            <a:ext cx="9824509" cy="954107"/>
          </a:xfr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1870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1870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xmlns="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420187"/>
            <a:ext cx="9824509" cy="954107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167493"/>
            <a:ext cx="10731500" cy="442174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/>
            </a:lvl2pPr>
            <a:lvl3pPr marL="558800" indent="-195263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3588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9600" y="975406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92334" y="975405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641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314450"/>
            <a:ext cx="5386917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314450"/>
            <a:ext cx="5389033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3 Marcador de contenido"/>
          <p:cNvSpPr>
            <a:spLocks noGrp="1"/>
          </p:cNvSpPr>
          <p:nvPr>
            <p:ph sz="half" idx="10"/>
          </p:nvPr>
        </p:nvSpPr>
        <p:spPr>
          <a:xfrm>
            <a:off x="6193368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7670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32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800"/>
            </a:lvl2pPr>
            <a:lvl3pPr marL="558800" indent="-195263">
              <a:buFont typeface="Arial" panose="020B0604020202020204" pitchFamily="34" charset="0"/>
              <a:buChar char="•"/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1" y="1194929"/>
            <a:ext cx="10731500" cy="4468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62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saludmadrid.es/" TargetMode="External"/><Relationship Id="rId7" Type="http://schemas.openxmlformats.org/officeDocument/2006/relationships/hyperlink" Target="https://www.ncbi.nlm.nih.gov/geo/" TargetMode="External"/><Relationship Id="rId2" Type="http://schemas.openxmlformats.org/officeDocument/2006/relationships/hyperlink" Target="https://www.re3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teomexchange.org/" TargetMode="External"/><Relationship Id="rId5" Type="http://schemas.openxmlformats.org/officeDocument/2006/relationships/hyperlink" Target="https://repositorio.uam.es/" TargetMode="External"/><Relationship Id="rId4" Type="http://schemas.openxmlformats.org/officeDocument/2006/relationships/hyperlink" Target="https://repisalud.isciii.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Programa Mentor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479893F-EC00-4224-AB91-60F88FC410E4}"/>
              </a:ext>
            </a:extLst>
          </p:cNvPr>
          <p:cNvSpPr txBox="1"/>
          <p:nvPr/>
        </p:nvSpPr>
        <p:spPr>
          <a:xfrm>
            <a:off x="5743852" y="5353050"/>
            <a:ext cx="580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</a:t>
            </a:r>
            <a:r>
              <a:rPr lang="es-ES" b="1" dirty="0" smtClean="0">
                <a:solidFill>
                  <a:schemeClr val="accent1"/>
                </a:solidFill>
              </a:rPr>
              <a:t>PLAN GESTIÓN DATOS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F656F7E-C524-4878-88C7-AEC047D4BB3B}"/>
              </a:ext>
            </a:extLst>
          </p:cNvPr>
          <p:cNvSpPr txBox="1"/>
          <p:nvPr/>
        </p:nvSpPr>
        <p:spPr>
          <a:xfrm>
            <a:off x="6096000" y="5907048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DANIEL QUIJADA</a:t>
            </a:r>
          </a:p>
        </p:txBody>
      </p:sp>
    </p:spTree>
    <p:extLst>
      <p:ext uri="{BB962C8B-B14F-4D97-AF65-F5344CB8AC3E}">
        <p14:creationId xmlns:p14="http://schemas.microsoft.com/office/powerpoint/2010/main" val="14393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</a:t>
            </a:r>
            <a:r>
              <a:rPr lang="es-ES" dirty="0">
                <a:latin typeface="+mn-lt"/>
              </a:rPr>
              <a:t> </a:t>
            </a:r>
            <a:r>
              <a:rPr lang="es-ES" dirty="0"/>
              <a:t>de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53166"/>
              </p:ext>
            </p:extLst>
          </p:nvPr>
        </p:nvGraphicFramePr>
        <p:xfrm>
          <a:off x="1249378" y="1520999"/>
          <a:ext cx="9841117" cy="38463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162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2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02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TEMA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FECHA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PONENTE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Impacto esperado del proyecto y plan de difusión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21/10/2021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Daniel Quijada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Cómo preparar un buen presupuesto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18/11/2021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Silvia Arce y Sara Fernández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CVN-ORCID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16/12/2021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Raúl Román y Lucía Medina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Interés estratégico del proyecto para la convocatoria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13/01/2022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Daniel Quijada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Planificación metodológica para proyectos de EECC en la AES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20/01/2022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Alberto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Borobia</a:t>
                      </a:r>
                      <a:endParaRPr lang="es-E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Plan de gestión de datos científicos. Protección de datos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03/02/2022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Daniel Quijada, Estela Sánchez y Dolores Pérez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163369" y="4711651"/>
            <a:ext cx="10013133" cy="715224"/>
          </a:xfrm>
          <a:prstGeom prst="rect">
            <a:avLst/>
          </a:prstGeom>
          <a:noFill/>
          <a:ln w="76200">
            <a:solidFill>
              <a:srgbClr val="D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Investigación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sz="1800" dirty="0"/>
              <a:t>Se consideran datos de investigación a todo aquel material que ha sido generado, recolectado, observado o registrado durante el ciclo de vida de un proyecto de investigación y que se utilizan como evidencia de un proceso de investigación, están reconocidos por la comunidad científica y sirven para validar los resultados de la investigación y garantizar su reproducibilidad</a:t>
            </a:r>
            <a:r>
              <a:rPr lang="es-ES" sz="1800" dirty="0" smtClean="0"/>
              <a:t>.</a:t>
            </a:r>
          </a:p>
          <a:p>
            <a:pPr lvl="1"/>
            <a:r>
              <a:rPr lang="es-ES" sz="1800" dirty="0" smtClean="0"/>
              <a:t>Los </a:t>
            </a:r>
            <a:r>
              <a:rPr lang="es-ES" sz="1800" dirty="0"/>
              <a:t>datos de investigación pueden </a:t>
            </a:r>
            <a:r>
              <a:rPr lang="es-ES" sz="1800" dirty="0" smtClean="0"/>
              <a:t>ser:</a:t>
            </a:r>
          </a:p>
          <a:p>
            <a:pPr lvl="2"/>
            <a:r>
              <a:rPr lang="es-ES" sz="1800" dirty="0" smtClean="0"/>
              <a:t>Datos </a:t>
            </a:r>
            <a:r>
              <a:rPr lang="es-ES" sz="1800" dirty="0"/>
              <a:t>experimentales, observacionales, </a:t>
            </a:r>
            <a:r>
              <a:rPr lang="es-ES" sz="1800" dirty="0" smtClean="0"/>
              <a:t>operativos.</a:t>
            </a:r>
          </a:p>
          <a:p>
            <a:pPr lvl="2"/>
            <a:r>
              <a:rPr lang="es-ES" sz="1800" dirty="0"/>
              <a:t>D</a:t>
            </a:r>
            <a:r>
              <a:rPr lang="es-ES" sz="1800" dirty="0" smtClean="0"/>
              <a:t>atos </a:t>
            </a:r>
            <a:r>
              <a:rPr lang="es-ES" sz="1800" dirty="0"/>
              <a:t>de terceros, del sector </a:t>
            </a:r>
            <a:r>
              <a:rPr lang="es-ES" sz="1800" dirty="0" smtClean="0"/>
              <a:t>público.</a:t>
            </a:r>
          </a:p>
          <a:p>
            <a:pPr lvl="2"/>
            <a:r>
              <a:rPr lang="es-ES" sz="1800" dirty="0"/>
              <a:t>D</a:t>
            </a:r>
            <a:r>
              <a:rPr lang="es-ES" sz="1800" dirty="0" smtClean="0"/>
              <a:t>atos </a:t>
            </a:r>
            <a:r>
              <a:rPr lang="es-ES" sz="1800" dirty="0"/>
              <a:t>de </a:t>
            </a:r>
            <a:r>
              <a:rPr lang="es-ES" sz="1800" dirty="0" smtClean="0"/>
              <a:t>seguimiento.</a:t>
            </a:r>
          </a:p>
          <a:p>
            <a:pPr lvl="2"/>
            <a:r>
              <a:rPr lang="es-ES" sz="1800" dirty="0"/>
              <a:t>D</a:t>
            </a:r>
            <a:r>
              <a:rPr lang="es-ES" sz="1800" dirty="0" smtClean="0"/>
              <a:t>atos </a:t>
            </a:r>
            <a:r>
              <a:rPr lang="es-ES" sz="1800" dirty="0"/>
              <a:t>brutos, procesados o datos reutilizados. </a:t>
            </a:r>
            <a:endParaRPr lang="es-ES" sz="1800" dirty="0" smtClean="0"/>
          </a:p>
          <a:p>
            <a:pPr lvl="1"/>
            <a:r>
              <a:rPr lang="es-ES" sz="1800" dirty="0" smtClean="0"/>
              <a:t>Para </a:t>
            </a:r>
            <a:r>
              <a:rPr lang="es-ES" sz="1800" dirty="0"/>
              <a:t>cada disciplina o dominio científico existe una interpretación de qué son datos o </a:t>
            </a:r>
            <a:r>
              <a:rPr lang="es-ES" sz="1800" dirty="0" err="1"/>
              <a:t>datasets</a:t>
            </a:r>
            <a:r>
              <a:rPr lang="es-ES" sz="1800" dirty="0"/>
              <a:t> de investigación, su naturaleza y cómo se recopilan; también ha de tenerse en cuenta que en cada dominio científico varía la forma en que se describen esos datos a través de metadatos y los requisitos asociados al hecho de compartirlos.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502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35881"/>
          </a:xfrm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>
                <a:latin typeface="+mj-lt"/>
                <a:ea typeface="+mj-ea"/>
                <a:cs typeface="+mj-cs"/>
              </a:rPr>
              <a:t>Apartados Memoria</a:t>
            </a:r>
          </a:p>
        </p:txBody>
      </p:sp>
      <p:sp>
        <p:nvSpPr>
          <p:cNvPr id="12" name="CuadroTexto 11"/>
          <p:cNvSpPr txBox="1"/>
          <p:nvPr/>
        </p:nvSpPr>
        <p:spPr bwMode="auto">
          <a:xfrm>
            <a:off x="609600" y="975407"/>
            <a:ext cx="10123503" cy="595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dirty="0"/>
              <a:t>El interés estratégico se detalla en la siguiente sección de la memoria y consta de dos partes: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40" y="1571348"/>
            <a:ext cx="9058953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a describir Memoria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sz="1800" dirty="0" smtClean="0"/>
              <a:t>Resumen ejecutivo de un Plan de Gestión de Datos, en el que incluyan los siguientes datos:</a:t>
            </a:r>
          </a:p>
          <a:p>
            <a:pPr lvl="2"/>
            <a:r>
              <a:rPr lang="es-ES" sz="1800" dirty="0" smtClean="0"/>
              <a:t>Descripción </a:t>
            </a:r>
            <a:r>
              <a:rPr lang="es-ES" sz="1800" dirty="0"/>
              <a:t>inicial que contenga qué datos se van a recoger o generar en el marco del proyecto (tipologías y </a:t>
            </a:r>
            <a:r>
              <a:rPr lang="es-ES" sz="1800" dirty="0" smtClean="0"/>
              <a:t>formatos)</a:t>
            </a:r>
          </a:p>
          <a:p>
            <a:pPr lvl="2"/>
            <a:r>
              <a:rPr lang="es-ES" sz="1800" dirty="0"/>
              <a:t>C</a:t>
            </a:r>
            <a:r>
              <a:rPr lang="es-ES" sz="1800" dirty="0" smtClean="0"/>
              <a:t>ómo </a:t>
            </a:r>
            <a:r>
              <a:rPr lang="es-ES" sz="1800" dirty="0"/>
              <a:t>será el acceso a los </a:t>
            </a:r>
            <a:r>
              <a:rPr lang="es-ES" sz="1800" dirty="0" smtClean="0"/>
              <a:t>mismos (el quién, el cómo y el cuándo).</a:t>
            </a:r>
          </a:p>
          <a:p>
            <a:pPr lvl="2"/>
            <a:r>
              <a:rPr lang="es-ES" sz="1800" dirty="0" smtClean="0"/>
              <a:t>De </a:t>
            </a:r>
            <a:r>
              <a:rPr lang="es-ES" sz="1800" dirty="0"/>
              <a:t>quién son los </a:t>
            </a:r>
            <a:r>
              <a:rPr lang="es-ES" sz="1800" dirty="0" smtClean="0"/>
              <a:t>datos.</a:t>
            </a:r>
          </a:p>
          <a:p>
            <a:pPr lvl="2"/>
            <a:r>
              <a:rPr lang="es-ES" sz="1800" dirty="0" smtClean="0"/>
              <a:t>En </a:t>
            </a:r>
            <a:r>
              <a:rPr lang="es-ES" sz="1800" dirty="0"/>
              <a:t>qué repositorio está previsto su depósito, difusión y preservación. </a:t>
            </a:r>
            <a:endParaRPr lang="es-ES" sz="1800" dirty="0" smtClean="0"/>
          </a:p>
          <a:p>
            <a:pPr lvl="2"/>
            <a:r>
              <a:rPr lang="es-ES" sz="1800" dirty="0" smtClean="0"/>
              <a:t>Las condiciones </a:t>
            </a:r>
            <a:r>
              <a:rPr lang="es-ES" sz="1800" dirty="0"/>
              <a:t>éticas o legales específicas que los regulen (ej. privacidad de los datos y su reglamentación; datos protegidos o protegibles por propiedad intelectual o industrial, etc.) que condicionen su disponibilidad, uso y/o reutilización. </a:t>
            </a:r>
            <a:endParaRPr lang="es-ES" sz="1800" dirty="0" smtClean="0"/>
          </a:p>
          <a:p>
            <a:pPr lvl="1"/>
            <a:r>
              <a:rPr lang="es-ES" sz="1800" dirty="0" smtClean="0"/>
              <a:t>Este resumen ejecutivo que debe aparecer en la memoria no condiciona </a:t>
            </a:r>
            <a:r>
              <a:rPr lang="es-ES" sz="1800" dirty="0"/>
              <a:t>la creación de un Plan de Gestión de Datos formal en el caso de que el proyecto resulte finalmente </a:t>
            </a:r>
            <a:r>
              <a:rPr lang="es-ES" sz="1800" dirty="0" smtClean="0"/>
              <a:t>financiado.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492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a describir Memoria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sz="1800" dirty="0" smtClean="0"/>
              <a:t>¿</a:t>
            </a:r>
            <a:r>
              <a:rPr lang="es-ES" sz="1800" dirty="0"/>
              <a:t>Qué datos se obtienen? ¿Y en qué formatos</a:t>
            </a:r>
            <a:r>
              <a:rPr lang="es-ES" sz="1800" dirty="0" smtClean="0"/>
              <a:t>? </a:t>
            </a:r>
            <a:r>
              <a:rPr lang="es-ES" sz="1800" dirty="0"/>
              <a:t>¿Utilizaremos formatos estándar? </a:t>
            </a:r>
          </a:p>
          <a:p>
            <a:pPr lvl="1"/>
            <a:r>
              <a:rPr lang="es-ES" sz="1800" dirty="0"/>
              <a:t>¿Quién tiene acceso a los datos</a:t>
            </a:r>
            <a:r>
              <a:rPr lang="es-ES" sz="1800" dirty="0" smtClean="0"/>
              <a:t>? ¿Cómo se realizará este acceso?</a:t>
            </a:r>
          </a:p>
          <a:p>
            <a:pPr lvl="1"/>
            <a:r>
              <a:rPr lang="es-ES" sz="1800" dirty="0" smtClean="0"/>
              <a:t>¿</a:t>
            </a:r>
            <a:r>
              <a:rPr lang="es-ES" sz="1800" dirty="0"/>
              <a:t>Cuál va a ser el procesamiento, el almacenamiento y la preservación de los datos</a:t>
            </a:r>
            <a:r>
              <a:rPr lang="es-ES" sz="1800" dirty="0" smtClean="0"/>
              <a:t>? </a:t>
            </a:r>
            <a:r>
              <a:rPr lang="es-ES" sz="1800" dirty="0"/>
              <a:t>¿Disponemos de almacenamiento suficiente y seguro? </a:t>
            </a:r>
          </a:p>
          <a:p>
            <a:pPr lvl="1"/>
            <a:r>
              <a:rPr lang="es-ES" sz="1800" dirty="0" smtClean="0"/>
              <a:t>¿Quién es el titular de los datos?</a:t>
            </a:r>
          </a:p>
          <a:p>
            <a:pPr lvl="1"/>
            <a:r>
              <a:rPr lang="es-ES" sz="1800" dirty="0"/>
              <a:t>¿Disponemos de autorización para re-utilizar datos existentes?</a:t>
            </a:r>
          </a:p>
          <a:p>
            <a:pPr lvl="1"/>
            <a:r>
              <a:rPr lang="es-ES" sz="1800" dirty="0"/>
              <a:t>¿Vamos a compartir datos con otros grupos? ¿Cuál es el plan de reutilización de estos datos?</a:t>
            </a:r>
          </a:p>
          <a:p>
            <a:pPr lvl="1"/>
            <a:r>
              <a:rPr lang="es-ES" sz="1800" dirty="0" smtClean="0"/>
              <a:t>¿</a:t>
            </a:r>
            <a:r>
              <a:rPr lang="es-ES" sz="1800" dirty="0"/>
              <a:t>Se publicarán los datos?: ¿Dónde? ¿Cuándo? ¿Cómo?</a:t>
            </a:r>
          </a:p>
          <a:p>
            <a:pPr lvl="1"/>
            <a:r>
              <a:rPr lang="es-ES" sz="1800" dirty="0" smtClean="0"/>
              <a:t>¿</a:t>
            </a:r>
            <a:r>
              <a:rPr lang="es-ES" sz="1800" dirty="0"/>
              <a:t>Trabajaremos con datos sensibles</a:t>
            </a:r>
            <a:r>
              <a:rPr lang="es-ES" sz="1800" dirty="0" smtClean="0"/>
              <a:t>?</a:t>
            </a:r>
          </a:p>
          <a:p>
            <a:pPr lvl="1"/>
            <a:r>
              <a:rPr lang="es-ES" sz="1800" dirty="0"/>
              <a:t>¿Qué aspectos éticos plantean estos datos? ¿Qué procedimientos se han previsto para garantizar estos aspectos / requisitos? </a:t>
            </a:r>
          </a:p>
          <a:p>
            <a:pPr marL="165100" lvl="1" indent="0">
              <a:buNone/>
            </a:pP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809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Repositorios de Datos Científicos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sz="1800" dirty="0"/>
              <a:t>Se han de depositar en repositorios de acceso abierto </a:t>
            </a:r>
            <a:r>
              <a:rPr lang="es-ES" sz="1800" b="1" dirty="0">
                <a:solidFill>
                  <a:srgbClr val="C00000"/>
                </a:solidFill>
              </a:rPr>
              <a:t>todos los datos que subyacen a la investigación</a:t>
            </a:r>
            <a:r>
              <a:rPr lang="es-ES" sz="1800" dirty="0"/>
              <a:t>, esto es, los datos brutos generados o producidos en el transcurso de la investigación. </a:t>
            </a:r>
            <a:endParaRPr lang="es-ES" sz="1800" dirty="0" smtClean="0"/>
          </a:p>
          <a:p>
            <a:pPr lvl="1"/>
            <a:r>
              <a:rPr lang="es-ES" sz="1800" dirty="0" smtClean="0"/>
              <a:t>Se </a:t>
            </a:r>
            <a:r>
              <a:rPr lang="es-ES" sz="1800" dirty="0"/>
              <a:t>deberán publicar junto a los artículos científicos los datos finales que sean necesarios para garantizar la verificación y reproducibilidad de los resultados presentados. </a:t>
            </a:r>
            <a:endParaRPr lang="es-ES" sz="1800" dirty="0" smtClean="0"/>
          </a:p>
          <a:p>
            <a:pPr lvl="1"/>
            <a:r>
              <a:rPr lang="es-ES" sz="1800" dirty="0" smtClean="0"/>
              <a:t>En el </a:t>
            </a:r>
            <a:r>
              <a:rPr lang="es-ES" sz="1800" dirty="0"/>
              <a:t>depósito y publicación de los datos se deberá tener en cuenta: </a:t>
            </a:r>
            <a:endParaRPr lang="es-ES" sz="1800" dirty="0" smtClean="0"/>
          </a:p>
          <a:p>
            <a:pPr lvl="2"/>
            <a:r>
              <a:rPr lang="es-ES" sz="1800" dirty="0" smtClean="0"/>
              <a:t>La </a:t>
            </a:r>
            <a:r>
              <a:rPr lang="es-ES" sz="1800" dirty="0"/>
              <a:t>protección de los datos personales, que incluye la protección de las libertades y los derechos fundamentales de las personas físicas aplicados a un proyecto de I+D+I, así como su protección ante la posible utilización por terceros no autorizados</a:t>
            </a:r>
            <a:r>
              <a:rPr lang="es-ES" sz="1800" dirty="0" smtClean="0"/>
              <a:t>. </a:t>
            </a:r>
          </a:p>
          <a:p>
            <a:pPr lvl="2"/>
            <a:r>
              <a:rPr lang="es-ES" sz="1800" dirty="0" smtClean="0"/>
              <a:t>Los </a:t>
            </a:r>
            <a:r>
              <a:rPr lang="es-ES" sz="1800" dirty="0"/>
              <a:t>aspectos éticos, que afectan a los datos que pueden mostrarse, el tiempo y el anonimato de las personas implicadas, y respetan la dignidad y la integridad para garantizar su privacidad y confidencialidad.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186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Repositorios de Datos Científicos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0251" y="1167493"/>
            <a:ext cx="10731500" cy="4638503"/>
          </a:xfrm>
        </p:spPr>
        <p:txBody>
          <a:bodyPr/>
          <a:lstStyle/>
          <a:p>
            <a:pPr lvl="1"/>
            <a:r>
              <a:rPr lang="es-ES" sz="1800" dirty="0" smtClean="0"/>
              <a:t>Registro de Repositorios de Datos </a:t>
            </a:r>
            <a:r>
              <a:rPr lang="es-ES" sz="1800" dirty="0"/>
              <a:t>de Investigación: </a:t>
            </a:r>
            <a:r>
              <a:rPr lang="es-ES" sz="1800" dirty="0">
                <a:hlinkClick r:id="rId2"/>
              </a:rPr>
              <a:t>https://www.re3data.org</a:t>
            </a:r>
            <a:r>
              <a:rPr lang="es-ES" sz="1800" dirty="0" smtClean="0">
                <a:hlinkClick r:id="rId2"/>
              </a:rPr>
              <a:t>/</a:t>
            </a:r>
            <a:endParaRPr lang="es-ES" sz="1800" dirty="0" smtClean="0"/>
          </a:p>
          <a:p>
            <a:pPr lvl="1"/>
            <a:r>
              <a:rPr lang="es-ES" sz="1800" dirty="0"/>
              <a:t>Los principales repositorios de datos de investigación sanitaria son:</a:t>
            </a:r>
          </a:p>
          <a:p>
            <a:pPr lvl="2"/>
            <a:r>
              <a:rPr lang="es-ES" sz="1800" dirty="0" smtClean="0"/>
              <a:t>Repositorio </a:t>
            </a:r>
            <a:r>
              <a:rPr lang="es-ES" sz="1800" dirty="0"/>
              <a:t>de la Comunidad de Madrid (este se gestiona desde la Biblioteca del Hospital): </a:t>
            </a:r>
            <a:r>
              <a:rPr lang="es-ES" sz="1800" dirty="0">
                <a:hlinkClick r:id="rId3"/>
              </a:rPr>
              <a:t>https://repositoriosaludmadrid.es</a:t>
            </a:r>
            <a:r>
              <a:rPr lang="es-ES" sz="1800" dirty="0" smtClean="0">
                <a:hlinkClick r:id="rId3"/>
              </a:rPr>
              <a:t>/</a:t>
            </a:r>
            <a:endParaRPr lang="es-ES" sz="1800" dirty="0" smtClean="0"/>
          </a:p>
          <a:p>
            <a:pPr lvl="2"/>
            <a:r>
              <a:rPr lang="es-ES" sz="1800" dirty="0" smtClean="0"/>
              <a:t>Repositorio </a:t>
            </a:r>
            <a:r>
              <a:rPr lang="es-ES" sz="1800" dirty="0"/>
              <a:t>del Instituto de Salud Carlos III: </a:t>
            </a:r>
            <a:r>
              <a:rPr lang="es-ES" sz="1800" dirty="0">
                <a:hlinkClick r:id="rId4"/>
              </a:rPr>
              <a:t>https://repisalud.isciii.es</a:t>
            </a:r>
            <a:r>
              <a:rPr lang="es-ES" sz="1800" dirty="0" smtClean="0">
                <a:hlinkClick r:id="rId4"/>
              </a:rPr>
              <a:t>/</a:t>
            </a:r>
            <a:endParaRPr lang="es-ES" sz="1800" dirty="0" smtClean="0"/>
          </a:p>
          <a:p>
            <a:pPr lvl="2"/>
            <a:r>
              <a:rPr lang="es-ES" sz="1800" dirty="0" smtClean="0"/>
              <a:t>Repositorio </a:t>
            </a:r>
            <a:r>
              <a:rPr lang="es-ES" sz="1800" dirty="0"/>
              <a:t>de la Universidad Autónoma de Madrid: </a:t>
            </a:r>
            <a:r>
              <a:rPr lang="es-ES" sz="1800" dirty="0">
                <a:hlinkClick r:id="rId5"/>
              </a:rPr>
              <a:t>https://repositorio.uam.es</a:t>
            </a:r>
            <a:r>
              <a:rPr lang="es-ES" sz="1800" dirty="0" smtClean="0">
                <a:hlinkClick r:id="rId5"/>
              </a:rPr>
              <a:t>/</a:t>
            </a:r>
            <a:endParaRPr lang="es-ES" sz="1800" dirty="0" smtClean="0"/>
          </a:p>
          <a:p>
            <a:pPr lvl="2"/>
            <a:r>
              <a:rPr lang="es-ES" sz="1800" dirty="0" smtClean="0"/>
              <a:t>Estos </a:t>
            </a:r>
            <a:r>
              <a:rPr lang="es-ES" sz="1800" dirty="0"/>
              <a:t>dos últimos repositorios son gestionados desde sus propias instituciones.</a:t>
            </a:r>
          </a:p>
          <a:p>
            <a:pPr lvl="1"/>
            <a:r>
              <a:rPr lang="es-ES" sz="1800" dirty="0" smtClean="0"/>
              <a:t>Existen </a:t>
            </a:r>
            <a:r>
              <a:rPr lang="es-ES" sz="1800" dirty="0"/>
              <a:t>otros repositorios que pueden ser de interés, según el proyecto, como:</a:t>
            </a:r>
          </a:p>
          <a:p>
            <a:pPr lvl="2"/>
            <a:r>
              <a:rPr lang="es-ES" sz="1800" dirty="0" err="1" smtClean="0"/>
              <a:t>ProteomeXchange</a:t>
            </a:r>
            <a:r>
              <a:rPr lang="es-ES" sz="1800" dirty="0" smtClean="0"/>
              <a:t> </a:t>
            </a:r>
            <a:r>
              <a:rPr lang="es-ES" sz="1800" dirty="0"/>
              <a:t>(datos </a:t>
            </a:r>
            <a:r>
              <a:rPr lang="es-ES" sz="1800" dirty="0" err="1"/>
              <a:t>proteómicos</a:t>
            </a:r>
            <a:r>
              <a:rPr lang="es-ES" sz="1800" dirty="0"/>
              <a:t>): </a:t>
            </a:r>
            <a:r>
              <a:rPr lang="es-ES" sz="1800" dirty="0">
                <a:hlinkClick r:id="rId6"/>
              </a:rPr>
              <a:t>http://www.proteomexchange.org</a:t>
            </a:r>
            <a:r>
              <a:rPr lang="es-ES" sz="1800" dirty="0" smtClean="0">
                <a:hlinkClick r:id="rId6"/>
              </a:rPr>
              <a:t>/</a:t>
            </a:r>
            <a:endParaRPr lang="es-ES" sz="1800" dirty="0" smtClean="0"/>
          </a:p>
          <a:p>
            <a:pPr lvl="2"/>
            <a:r>
              <a:rPr lang="es-ES" sz="1800" dirty="0" smtClean="0"/>
              <a:t>Gene </a:t>
            </a:r>
            <a:r>
              <a:rPr lang="es-ES" sz="1800" dirty="0" err="1"/>
              <a:t>Expression</a:t>
            </a:r>
            <a:r>
              <a:rPr lang="es-ES" sz="1800" dirty="0"/>
              <a:t> </a:t>
            </a:r>
            <a:r>
              <a:rPr lang="es-ES" sz="1800" dirty="0" err="1"/>
              <a:t>Omnibus</a:t>
            </a:r>
            <a:r>
              <a:rPr lang="es-ES" sz="1800" dirty="0"/>
              <a:t> (datos </a:t>
            </a:r>
            <a:r>
              <a:rPr lang="es-ES" sz="1800" dirty="0" err="1"/>
              <a:t>transcriptómicos</a:t>
            </a:r>
            <a:r>
              <a:rPr lang="es-ES" sz="1800" dirty="0"/>
              <a:t>): </a:t>
            </a:r>
            <a:r>
              <a:rPr lang="es-ES" sz="1800" dirty="0">
                <a:hlinkClick r:id="rId7"/>
              </a:rPr>
              <a:t>https://www.ncbi.nlm.nih.gov/geo</a:t>
            </a:r>
            <a:r>
              <a:rPr lang="es-ES" sz="1800" dirty="0" smtClean="0">
                <a:hlinkClick r:id="rId7"/>
              </a:rPr>
              <a:t>/</a:t>
            </a:r>
            <a:endParaRPr lang="es-ES" sz="1800" dirty="0"/>
          </a:p>
          <a:p>
            <a:pPr lvl="1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051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2261379" y="1705451"/>
            <a:ext cx="766924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/>
                </a:solidFill>
                <a:latin typeface="Calibri" pitchFamily="34" charset="0"/>
              </a:rPr>
              <a:t>Plataforma de Apoyo al Investigador Novel (PAIN) </a:t>
            </a:r>
            <a:r>
              <a:rPr lang="es-ES" sz="2400" b="1" dirty="0">
                <a:latin typeface="Calibri" pitchFamily="34" charset="0"/>
              </a:rPr>
              <a:t>Daniel Quijada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Edificio </a:t>
            </a:r>
            <a:r>
              <a:rPr lang="es-ES" sz="2400" b="1" dirty="0" err="1">
                <a:latin typeface="Calibri" pitchFamily="34" charset="0"/>
              </a:rPr>
              <a:t>IdiPAZ</a:t>
            </a:r>
            <a:r>
              <a:rPr lang="es-ES" sz="2400" b="1" dirty="0">
                <a:latin typeface="Calibri" pitchFamily="34" charset="0"/>
              </a:rPr>
              <a:t>, planta baja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Teléfonos: 441740</a:t>
            </a:r>
            <a:endParaRPr lang="es-ES" sz="2000" b="1" dirty="0">
              <a:latin typeface="Calibri" pitchFamily="34" charset="0"/>
            </a:endParaRPr>
          </a:p>
          <a:p>
            <a:r>
              <a:rPr lang="es-ES" sz="2400" b="1" dirty="0" smtClean="0">
                <a:solidFill>
                  <a:srgbClr val="4F81BD"/>
                </a:solidFill>
                <a:latin typeface="Calibri" pitchFamily="34" charset="0"/>
              </a:rPr>
              <a:t>mentor@idipaz.es</a:t>
            </a:r>
            <a:endParaRPr lang="es-ES" sz="2400" b="1" dirty="0">
              <a:solidFill>
                <a:srgbClr val="4F81BD"/>
              </a:solidFill>
              <a:latin typeface="Calibri" pitchFamily="34" charset="0"/>
            </a:endParaRPr>
          </a:p>
          <a:p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CES">
  <a:themeElements>
    <a:clrScheme name="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DDDDDD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850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Gill Sans MT</vt:lpstr>
      <vt:lpstr>Wingdings</vt:lpstr>
      <vt:lpstr>Presentación UCES</vt:lpstr>
      <vt:lpstr>Programa Mentor</vt:lpstr>
      <vt:lpstr>Calendario de seminarios AES</vt:lpstr>
      <vt:lpstr>Datos de Investigación</vt:lpstr>
      <vt:lpstr>Apartados Memoria</vt:lpstr>
      <vt:lpstr>Elementos a describir Memoria</vt:lpstr>
      <vt:lpstr>Elementos a describir Memoria</vt:lpstr>
      <vt:lpstr>Repositorios de Datos Científicos</vt:lpstr>
      <vt:lpstr>Repositorios de Datos Científicos</vt:lpstr>
      <vt:lpstr>Contacto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para el año 2021 de concesión de subvenciones para ayudas de Proyectos de Investigación de Medicina Personalizada de Precisión de la Acción Estratégica en Salud  2017-2020</dc:title>
  <dc:creator>Consejeria de Sanidad</dc:creator>
  <cp:lastModifiedBy>Quijada Alcon.Daniel</cp:lastModifiedBy>
  <cp:revision>57</cp:revision>
  <cp:lastPrinted>2021-09-14T15:19:29Z</cp:lastPrinted>
  <dcterms:created xsi:type="dcterms:W3CDTF">2021-07-15T10:05:25Z</dcterms:created>
  <dcterms:modified xsi:type="dcterms:W3CDTF">2022-01-27T14:27:04Z</dcterms:modified>
</cp:coreProperties>
</file>